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443" r:id="rId3"/>
    <p:sldId id="400" r:id="rId4"/>
    <p:sldId id="442" r:id="rId5"/>
    <p:sldId id="441" r:id="rId6"/>
    <p:sldId id="444" r:id="rId7"/>
    <p:sldId id="445" r:id="rId8"/>
    <p:sldId id="446" r:id="rId9"/>
    <p:sldId id="450" r:id="rId10"/>
    <p:sldId id="448" r:id="rId11"/>
    <p:sldId id="449" r:id="rId12"/>
    <p:sldId id="447" r:id="rId13"/>
    <p:sldId id="452" r:id="rId14"/>
    <p:sldId id="456" r:id="rId15"/>
    <p:sldId id="451" r:id="rId16"/>
    <p:sldId id="453" r:id="rId17"/>
    <p:sldId id="454" r:id="rId18"/>
    <p:sldId id="365" r:id="rId19"/>
    <p:sldId id="369" r:id="rId20"/>
    <p:sldId id="370" r:id="rId21"/>
    <p:sldId id="455" r:id="rId22"/>
    <p:sldId id="463" r:id="rId23"/>
    <p:sldId id="462" r:id="rId24"/>
    <p:sldId id="457" r:id="rId25"/>
    <p:sldId id="458" r:id="rId26"/>
    <p:sldId id="459" r:id="rId27"/>
    <p:sldId id="460" r:id="rId28"/>
    <p:sldId id="461" r:id="rId29"/>
    <p:sldId id="399" r:id="rId3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502D84AF-4543-47F0-B4A1-A76D3729250E}">
          <p14:sldIdLst>
            <p14:sldId id="256"/>
            <p14:sldId id="365"/>
            <p14:sldId id="369"/>
            <p14:sldId id="370"/>
            <p14:sldId id="407"/>
            <p14:sldId id="400"/>
            <p14:sldId id="399"/>
            <p14:sldId id="401"/>
            <p14:sldId id="402"/>
            <p14:sldId id="408"/>
            <p14:sldId id="409"/>
            <p14:sldId id="410"/>
            <p14:sldId id="403"/>
            <p14:sldId id="404"/>
            <p14:sldId id="405"/>
            <p14:sldId id="406"/>
            <p14:sldId id="411"/>
            <p14:sldId id="412"/>
            <p14:sldId id="413"/>
            <p14:sldId id="414"/>
            <p14:sldId id="415"/>
            <p14:sldId id="416"/>
            <p14:sldId id="436"/>
            <p14:sldId id="417"/>
            <p14:sldId id="418"/>
            <p14:sldId id="419"/>
            <p14:sldId id="420"/>
            <p14:sldId id="421"/>
            <p14:sldId id="422"/>
            <p14:sldId id="423"/>
            <p14:sldId id="435"/>
            <p14:sldId id="424"/>
            <p14:sldId id="398"/>
          </p14:sldIdLst>
        </p14:section>
        <p14:section name="Başlıksız Bölüm" id="{DFAA87A7-179A-4C78-AF77-3195E39DC45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933C"/>
    <a:srgbClr val="0070C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24" autoAdjust="0"/>
  </p:normalViewPr>
  <p:slideViewPr>
    <p:cSldViewPr>
      <p:cViewPr>
        <p:scale>
          <a:sx n="100" d="100"/>
          <a:sy n="100" d="100"/>
        </p:scale>
        <p:origin x="-564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B555D-7907-4FCB-99A8-40C09307D2E4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09812-5A0B-41ED-940A-FDC45FB2D0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9464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326487"/>
            <a:ext cx="9144000" cy="1102519"/>
          </a:xfrm>
          <a:solidFill>
            <a:srgbClr val="002060">
              <a:alpha val="69020"/>
            </a:srgb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55E4-51FA-4267-BBE5-320DB6477883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143768" y="4872193"/>
            <a:ext cx="1990724" cy="273844"/>
          </a:xfrm>
          <a:solidFill>
            <a:srgbClr val="0070C0"/>
          </a:solidFill>
        </p:spPr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10395" y="4865140"/>
            <a:ext cx="5523211" cy="273844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tr-TR" smtClean="0"/>
              <a:t>Uygulamalı Muhasebe Uzmanlık Eğitim Programı</a:t>
            </a:r>
            <a:endParaRPr lang="tr-TR"/>
          </a:p>
        </p:txBody>
      </p:sp>
      <p:pic>
        <p:nvPicPr>
          <p:cNvPr id="7" name="6 Resim" descr="443032d8-fc61-4dbf-b318-38b39696e3c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79107" y="642924"/>
            <a:ext cx="785786" cy="1179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E2B-7E59-4317-81E9-2CD22061DE68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Uygulamalı Muhasebe Uzmanlık Eğitim Programı</a:t>
            </a: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9C7-0947-44C7-B377-A007E0D1C09F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Uygulamalı Muhasebe Uzmanlık Eğitim Programı</a:t>
            </a: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821"/>
          </a:xfr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algn="ctr">
              <a:buNone/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7B28-1C6E-4AAC-AF74-BF2869DE215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143768" y="4872193"/>
            <a:ext cx="2000232" cy="273844"/>
          </a:xfrm>
        </p:spPr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2 Alt Başlık"/>
          <p:cNvSpPr>
            <a:spLocks noGrp="1"/>
          </p:cNvSpPr>
          <p:nvPr>
            <p:ph type="subTitle" idx="13"/>
          </p:nvPr>
        </p:nvSpPr>
        <p:spPr>
          <a:xfrm>
            <a:off x="0" y="571504"/>
            <a:ext cx="9144000" cy="442918"/>
          </a:xfrm>
          <a:solidFill>
            <a:schemeClr val="accent3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marL="0" indent="0" algn="ctr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Uygulamalı Muhasebe Uzmanlık Eğitim Programı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000114"/>
            <a:ext cx="7772400" cy="1021556"/>
          </a:xfrm>
          <a:solidFill>
            <a:srgbClr val="0070C0">
              <a:alpha val="80000"/>
            </a:srgbClr>
          </a:solidFill>
          <a:effectLst>
            <a:innerShdw blurRad="114300">
              <a:prstClr val="black"/>
            </a:innerShdw>
          </a:effectLst>
        </p:spPr>
        <p:txBody>
          <a:bodyPr anchor="t"/>
          <a:lstStyle>
            <a:lvl1pPr algn="ctr">
              <a:buNone/>
              <a:defRPr sz="4000" b="1" cap="all">
                <a:latin typeface="+mn-lt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solidFill>
            <a:srgbClr val="77933C">
              <a:alpha val="69804"/>
            </a:srgbClr>
          </a:solidFill>
          <a:effectLst>
            <a:innerShdw blurRad="114300">
              <a:prstClr val="black"/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pic>
        <p:nvPicPr>
          <p:cNvPr id="10" name="9 Resim" descr="443032d8-fc61-4dbf-b318-38b39696e3c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83455" y="3500444"/>
            <a:ext cx="777091" cy="1166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>
        <p:tmplLst>
          <p:tmpl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345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900112"/>
            <a:ext cx="4038600" cy="345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AB4-559A-4B73-BD50-3A36D6C2F53B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Uygulamalı Muhasebe Uzmanlık Eğitim Programı</a:t>
            </a:r>
            <a:endParaRPr lang="tr-TR" dirty="0"/>
          </a:p>
        </p:txBody>
      </p:sp>
      <p:pic>
        <p:nvPicPr>
          <p:cNvPr id="9" name="8 Resim" descr="443032d8-fc61-4dbf-b318-38b39696e3c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5764" cy="714361"/>
          </a:xfrm>
          <a:prstGeom prst="rect">
            <a:avLst/>
          </a:prstGeom>
        </p:spPr>
      </p:pic>
      <p:pic>
        <p:nvPicPr>
          <p:cNvPr id="8" name="7 Resim" descr="443032d8-fc61-4dbf-b318-38b39696e3c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668236" y="1"/>
            <a:ext cx="475764" cy="714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3682" y="-18"/>
            <a:ext cx="8229600" cy="714380"/>
          </a:xfrm>
          <a:solidFill>
            <a:srgbClr val="0070C0"/>
          </a:solidFill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1E74-ABEE-4617-BAA7-ADC5DB4F9119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solidFill>
            <a:schemeClr val="accent3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Uygulamalı Muhasebe Uzmanlık Eğitim Programı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solidFill>
            <a:schemeClr val="accent3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-18"/>
            <a:ext cx="9144000" cy="785818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EBD-9ED5-4574-BF50-4CF3DDFF87DB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Uygulamalı Muhasebe Uzmanlık Eğitim Programı</a:t>
            </a:r>
            <a:endParaRPr lang="tr-TR"/>
          </a:p>
        </p:txBody>
      </p:sp>
      <p:pic>
        <p:nvPicPr>
          <p:cNvPr id="7" name="6 Resim" descr="443032d8-fc61-4dbf-b318-38b39696e3c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5764" cy="714361"/>
          </a:xfrm>
          <a:prstGeom prst="rect">
            <a:avLst/>
          </a:prstGeom>
        </p:spPr>
      </p:pic>
      <p:pic>
        <p:nvPicPr>
          <p:cNvPr id="6" name="5 Resim" descr="443032d8-fc61-4dbf-b318-38b39696e3c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53488" y="14749"/>
            <a:ext cx="475764" cy="71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BCD-1194-43FE-AABF-090D2C7A589B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Uygulamalı Muhasebe Uzmanlık Eğitim Programı</a:t>
            </a:r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1071552"/>
            <a:ext cx="5111750" cy="3523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8C4-5B38-440B-A5F7-0B4F33206B73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Uygulamalı Muhasebe Uzmanlık Eğitim Programı</a:t>
            </a: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585702"/>
            <a:ext cx="5486400" cy="40006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785799"/>
            <a:ext cx="5486400" cy="2759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98A9-B4A3-4DD3-95EE-0BFDA8700D8B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Uygulamalı Muhasebe Uzmanlık Eğitim Programı</a:t>
            </a: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0" y="-18"/>
            <a:ext cx="9144000" cy="714380"/>
          </a:xfrm>
          <a:prstGeom prst="rect">
            <a:avLst/>
          </a:prstGeo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chemeClr val="accent3">
                <a:lumMod val="50000"/>
                <a:alpha val="59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0" y="4869656"/>
            <a:ext cx="7143768" cy="2738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9ADFCD-496E-4D9D-94F0-F9D97070F412}" type="datetime2">
              <a:rPr lang="tr-TR" smtClean="0"/>
              <a:pPr/>
              <a:t>27 Aralık 2019 Cuma</a:t>
            </a:fld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143768" y="4872193"/>
            <a:ext cx="2000232" cy="2738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8CFE17-B0AD-4B82-A8FE-2FB4D0D02E67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1810395" y="4869656"/>
            <a:ext cx="5523211" cy="273844"/>
          </a:xfrm>
          <a:prstGeom prst="rect">
            <a:avLst/>
          </a:prstGeom>
          <a:solidFill>
            <a:srgbClr val="00206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tr-TR" sz="12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Uygulamalı Muhasebe Uzmanlık Eğitim Programı</a:t>
            </a:r>
            <a:endParaRPr lang="tr-TR" dirty="0"/>
          </a:p>
        </p:txBody>
      </p:sp>
      <p:pic>
        <p:nvPicPr>
          <p:cNvPr id="9" name="8 Resim" descr="443032d8-fc61-4dbf-b318-38b39696e3c5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786810" y="4335578"/>
            <a:ext cx="357190" cy="536321"/>
          </a:xfrm>
          <a:prstGeom prst="rect">
            <a:avLst/>
          </a:prstGeom>
        </p:spPr>
      </p:pic>
      <p:pic>
        <p:nvPicPr>
          <p:cNvPr id="11" name="10 Resim" descr="443032d8-fc61-4dbf-b318-38b39696e3c5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4335578"/>
            <a:ext cx="357190" cy="536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Font typeface="Wingdings" pitchFamily="2" charset="2"/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755576" y="714362"/>
            <a:ext cx="7772400" cy="1929396"/>
          </a:xfrm>
        </p:spPr>
        <p:txBody>
          <a:bodyPr/>
          <a:lstStyle/>
          <a:p>
            <a:r>
              <a:rPr lang="tr-TR" dirty="0" smtClean="0"/>
              <a:t>İZMİR MALİ MÜŞAVİRLER ODASI DANIŞMA MECLİSİ TOPLANTISINA HOŞGELDİNİZ.</a:t>
            </a:r>
            <a:endParaRPr lang="tr-TR" dirty="0"/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xfrm>
            <a:off x="2000232" y="2857502"/>
            <a:ext cx="5214974" cy="504056"/>
          </a:xfrm>
        </p:spPr>
        <p:txBody>
          <a:bodyPr>
            <a:normAutofit fontScale="47500" lnSpcReduction="20000"/>
          </a:bodyPr>
          <a:lstStyle/>
          <a:p>
            <a:r>
              <a:rPr lang="tr-TR" b="1" dirty="0" smtClean="0"/>
              <a:t>İZMİR MUHASEBE EĞİTİM VE ARAŞTIRMA ENSTİTÜSÜ 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7020272" y="4584898"/>
            <a:ext cx="154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27 Aralık 2019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izsmmmo eğitim ile ilgili görsel sonucu"/>
          <p:cNvPicPr>
            <a:picLocks noChangeAspect="1" noChangeArrowheads="1"/>
          </p:cNvPicPr>
          <p:nvPr/>
        </p:nvPicPr>
        <p:blipFill>
          <a:blip r:embed="rId3"/>
          <a:srcRect b="11149"/>
          <a:stretch>
            <a:fillRect/>
          </a:stretch>
        </p:blipFill>
        <p:spPr bwMode="auto">
          <a:xfrm>
            <a:off x="4929190" y="3500444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İLK KEZ AÇILAN KURSLARIMIZ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857224" y="571486"/>
          <a:ext cx="6929486" cy="4295992"/>
        </p:xfrm>
        <a:graphic>
          <a:graphicData uri="http://schemas.openxmlformats.org/drawingml/2006/table">
            <a:tbl>
              <a:tblPr/>
              <a:tblGrid>
                <a:gridCol w="4622834"/>
                <a:gridCol w="2306652"/>
              </a:tblGrid>
              <a:tr h="28039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latin typeface="Calibri"/>
                      </a:endParaRPr>
                    </a:p>
                  </a:txBody>
                  <a:tcPr marL="4744" marR="4744" marT="474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KATILIMCI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4" marR="4744" marT="4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KOBİ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DANIŞMANLIĞI 1.GRUP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KOBİ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DANIŞMANLIĞI 2.GRUP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KDV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İADESİ UZMANLIK 1.GRUP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MİZAN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DENETİMİ 1.GRUP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MİZAN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DENETİMİ 2.GRUP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MİZAN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DENETİMİ 3.GRUP (Kayıtlar Devam.)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İNGİLİZCE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1.GRUP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İNGİLİZCE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2.GRUP (Kayıtlar Devam Ediyor.)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UYGULAMALI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MESLEKTE UZMANLIK 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CEZA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MUHAKEMESİNDE UZLAŞTIRMACILIK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ARGE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TEKNOKENT UZMANLIK (Kayıtlar Devam.)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ÖTV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UZMANLIK 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2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 smtClean="0">
                          <a:latin typeface="Arial"/>
                        </a:rPr>
                        <a:t> E-DÖNÜŞÜM </a:t>
                      </a:r>
                      <a:r>
                        <a:rPr lang="tr-TR" sz="1500" b="1" i="0" u="none" strike="noStrike" dirty="0">
                          <a:latin typeface="Arial"/>
                        </a:rPr>
                        <a:t>UZAKTAN EĞİTİM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48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latin typeface="Calibri"/>
                      </a:endParaRPr>
                    </a:p>
                  </a:txBody>
                  <a:tcPr marL="4744" marR="4744" marT="474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309</a:t>
                      </a:r>
                    </a:p>
                  </a:txBody>
                  <a:tcPr marL="4744" marR="4744" marT="4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İLK KEZ AÇILAN KURSLARIMIZIN KATKISI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6"/>
            <a:ext cx="281324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7"/>
            <a:ext cx="3143272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00510"/>
            <a:ext cx="12069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etin kutusu"/>
          <p:cNvSpPr txBox="1"/>
          <p:nvPr/>
        </p:nvSpPr>
        <p:spPr>
          <a:xfrm>
            <a:off x="1285852" y="642924"/>
            <a:ext cx="1927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KURSİYER SAYISI</a:t>
            </a:r>
            <a:endParaRPr lang="tr-TR" sz="2000" b="1" dirty="0"/>
          </a:p>
        </p:txBody>
      </p:sp>
      <p:sp>
        <p:nvSpPr>
          <p:cNvPr id="12" name="11 Dikdörtgen"/>
          <p:cNvSpPr/>
          <p:nvPr/>
        </p:nvSpPr>
        <p:spPr>
          <a:xfrm>
            <a:off x="6072198" y="642924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HASILAT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000232" y="435770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%55                                                 %40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UZAKTAN EĞİTİM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24"/>
            <a:ext cx="7858180" cy="41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UZAKTAN EĞİTİM PROGRAMLARIMIZ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61"/>
            <a:ext cx="8001055" cy="40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E-DÖNÜŞÜM UZAKTAN EĞİTİM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1026" name="Picture 2" descr="C:\Users\ahmet\Desktop\ab89b8e2-4ea0-45c9-b2e3-257fd2a5cc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24"/>
            <a:ext cx="8072494" cy="4196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VE UZAKTAN EĞİTİM BAŞLADI…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30722" name="Picture 2" descr="C:\Users\ahmet\Downloads\WhatsApp Image 2019-12-27 at 12.15.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23"/>
            <a:ext cx="8215370" cy="4232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UZAKTAN EĞİTİM İLE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8" name="7 Resim" descr="\\Windows-8lmh0tg\ortak\kurs fotoğrafları\enstitü 2019 fotoğraf\foto\DSC0589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62"/>
            <a:ext cx="6143668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Metin kutusu"/>
          <p:cNvSpPr txBox="1"/>
          <p:nvPr/>
        </p:nvSpPr>
        <p:spPr>
          <a:xfrm>
            <a:off x="6715140" y="571486"/>
            <a:ext cx="24288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EN BÜYÜK SINIFIMIZ </a:t>
            </a:r>
            <a:r>
              <a:rPr lang="tr-TR" sz="4000" b="1" dirty="0" smtClean="0">
                <a:solidFill>
                  <a:srgbClr val="00B050"/>
                </a:solidFill>
              </a:rPr>
              <a:t>45</a:t>
            </a:r>
            <a:endParaRPr lang="tr-TR" sz="2000" b="1" dirty="0" smtClean="0">
              <a:solidFill>
                <a:srgbClr val="00B050"/>
              </a:solidFill>
            </a:endParaRPr>
          </a:p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 KİŞİLİK İKEN</a:t>
            </a:r>
          </a:p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 UZAKTAN EĞİTİM İLE E-DÖNÜŞÜM DERSİMİZE</a:t>
            </a:r>
          </a:p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 </a:t>
            </a:r>
            <a:r>
              <a:rPr lang="tr-TR" sz="4000" b="1" dirty="0" smtClean="0">
                <a:solidFill>
                  <a:srgbClr val="00B050"/>
                </a:solidFill>
              </a:rPr>
              <a:t>82 </a:t>
            </a:r>
            <a:endParaRPr lang="tr-TR" sz="2000" b="1" dirty="0" smtClean="0">
              <a:solidFill>
                <a:srgbClr val="00B050"/>
              </a:solidFill>
            </a:endParaRPr>
          </a:p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KİŞİ KATILDI. </a:t>
            </a:r>
          </a:p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HEDEF </a:t>
            </a:r>
          </a:p>
          <a:p>
            <a:pPr algn="ctr"/>
            <a:r>
              <a:rPr lang="tr-TR" sz="4000" b="1" dirty="0" smtClean="0">
                <a:solidFill>
                  <a:srgbClr val="00B050"/>
                </a:solidFill>
              </a:rPr>
              <a:t>250 </a:t>
            </a:r>
            <a:endParaRPr lang="tr-TR" sz="2000" b="1" dirty="0" smtClean="0">
              <a:solidFill>
                <a:srgbClr val="00B050"/>
              </a:solidFill>
            </a:endParaRPr>
          </a:p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KİŞİLİK SINIFLAR</a:t>
            </a:r>
            <a:endParaRPr lang="tr-T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500" b="1" dirty="0" smtClean="0">
                <a:latin typeface="Arial" charset="0"/>
              </a:rPr>
              <a:t>UZAKTAN EĞİTİM İLE TÜM TÜRKİYEYE ULAŞACAĞIZ.</a:t>
            </a:r>
            <a:endParaRPr lang="tr-TR" sz="25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32770" name="Picture 2" descr="TÜRKİYE HARİTAS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6"/>
            <a:ext cx="8001056" cy="3754462"/>
          </a:xfrm>
          <a:prstGeom prst="rect">
            <a:avLst/>
          </a:prstGeom>
          <a:noFill/>
        </p:spPr>
      </p:pic>
      <p:sp>
        <p:nvSpPr>
          <p:cNvPr id="11" name="10 Aşağı Ok"/>
          <p:cNvSpPr/>
          <p:nvPr/>
        </p:nvSpPr>
        <p:spPr>
          <a:xfrm>
            <a:off x="2143108" y="150018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3500430" y="1285866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3500430" y="2071684"/>
            <a:ext cx="133352" cy="204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Aşağı Ok"/>
          <p:cNvSpPr/>
          <p:nvPr/>
        </p:nvSpPr>
        <p:spPr>
          <a:xfrm>
            <a:off x="4857752" y="3571882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Aşağı Ok"/>
          <p:cNvSpPr/>
          <p:nvPr/>
        </p:nvSpPr>
        <p:spPr>
          <a:xfrm>
            <a:off x="1643042" y="207168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şağı Ok"/>
          <p:cNvSpPr/>
          <p:nvPr/>
        </p:nvSpPr>
        <p:spPr>
          <a:xfrm>
            <a:off x="1857356" y="264318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şağı Ok"/>
          <p:cNvSpPr/>
          <p:nvPr/>
        </p:nvSpPr>
        <p:spPr>
          <a:xfrm>
            <a:off x="1643042" y="292894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Aşağı Ok"/>
          <p:cNvSpPr/>
          <p:nvPr/>
        </p:nvSpPr>
        <p:spPr>
          <a:xfrm>
            <a:off x="1285852" y="257175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</p:spPr>
        <p:txBody>
          <a:bodyPr/>
          <a:lstStyle/>
          <a:p>
            <a:r>
              <a:rPr lang="tr-TR" dirty="0" smtClean="0"/>
              <a:t>SGS 2019/3. DÖNEM SINAV İSTATİSTİKLERİ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143768" y="4869656"/>
            <a:ext cx="2000232" cy="273844"/>
          </a:xfrm>
        </p:spPr>
        <p:txBody>
          <a:bodyPr/>
          <a:lstStyle/>
          <a:p>
            <a:fld id="{3A8CFE17-B0AD-4B82-A8FE-2FB4D0D02E67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8" name="Picture 2" descr="izsmmmo eğitim ile ilgili görsel sonucu"/>
          <p:cNvPicPr>
            <a:picLocks noChangeAspect="1" noChangeArrowheads="1"/>
          </p:cNvPicPr>
          <p:nvPr/>
        </p:nvPicPr>
        <p:blipFill>
          <a:blip r:embed="rId2"/>
          <a:srcRect b="11149"/>
          <a:stretch>
            <a:fillRect/>
          </a:stretch>
        </p:blipFill>
        <p:spPr bwMode="auto">
          <a:xfrm>
            <a:off x="8286776" y="4071948"/>
            <a:ext cx="857224" cy="785818"/>
          </a:xfrm>
          <a:prstGeom prst="rect">
            <a:avLst/>
          </a:prstGeom>
          <a:noFill/>
        </p:spPr>
      </p:pic>
      <p:pic>
        <p:nvPicPr>
          <p:cNvPr id="1026" name="Picture 2" descr="C:\Users\ahmet\OneDrive\Ahmet Yüksekol\İzsmmmo Çalışmalarım\Logo-izsmmm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8"/>
            <a:ext cx="642910" cy="809614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428596" y="642924"/>
            <a:ext cx="35719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İZMİR </a:t>
            </a:r>
            <a:r>
              <a:rPr lang="tr-TR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1.109 170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4572000" y="642924"/>
            <a:ext cx="35719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ENSTİTÜ </a:t>
            </a:r>
            <a:r>
              <a:rPr lang="tr-TR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84</a:t>
            </a:r>
          </a:p>
          <a:p>
            <a:pPr algn="ctr"/>
            <a:r>
              <a:rPr lang="tr-TR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6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9" name="Picture 3" descr="C:\Users\ahmet\Downloads\74615533_2611102445623970_87556979528459878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5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96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KDV UZMANLIK EĞİTİMİ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24"/>
            <a:ext cx="44291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24"/>
            <a:ext cx="47148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6"/>
          </a:xfrm>
        </p:spPr>
        <p:txBody>
          <a:bodyPr/>
          <a:lstStyle/>
          <a:p>
            <a:r>
              <a:rPr lang="tr-TR" dirty="0" smtClean="0"/>
              <a:t>SMMM YETERLİLİK SINAVINA YÖNELİK </a:t>
            </a:r>
            <a:br>
              <a:rPr lang="tr-TR" dirty="0" smtClean="0"/>
            </a:br>
            <a:r>
              <a:rPr lang="tr-TR" dirty="0" smtClean="0"/>
              <a:t>TÜM ADAY MESLEK MENSUPLARINA                       AÇIK TEKRAR DERSLERİ 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2050" name="Picture 2" descr="C:\Users\ahmet\Downloads\76773181_2641377875929760_77720506914465382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6"/>
            <a:ext cx="4286248" cy="3232552"/>
          </a:xfrm>
          <a:prstGeom prst="rect">
            <a:avLst/>
          </a:prstGeom>
          <a:noFill/>
        </p:spPr>
      </p:pic>
      <p:pic>
        <p:nvPicPr>
          <p:cNvPr id="2052" name="Picture 4" descr="Görüntünün olası içeriği: 11 kişi, oturan insanlar ve iç mek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6"/>
            <a:ext cx="478631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91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71 ADAYDAN 22 8’de8 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8" name="7 Resim" descr="\\Windows-8lmh0tg\ortak\kurs fotoğrafları\enstitü 2019 fotoğraf\GURUR 2019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24"/>
            <a:ext cx="3714776" cy="421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Resim" descr="C:\Users\ebru.baytekin.IZSMMMO\Desktop\72886936_2548974958503386_548701111654023168_o (1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43372" y="642924"/>
            <a:ext cx="4214842" cy="4214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71 ADAYDAN 22 8’de8 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13" name="12 Resim" descr="\\Windows-8lmh0tg\ortak\kurs fotoğrafları\enstitü 2019 fotoğraf\30 eylül tören\FB_IMG_15699070400884360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8"/>
            <a:ext cx="4497399" cy="283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Resim" descr="\\Windows-8lmh0tg\ortak\kurs fotoğrafları\enstitü 2019 fotoğraf\8 de 8 - 6 aralık 2019\DSC0603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642924"/>
            <a:ext cx="4214842" cy="2643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1-2 ŞUBAT 2020 İSG EĞİTİMİ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62"/>
            <a:ext cx="75009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1-2 ŞUBAT 2020 İSG EĞİTİMİ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24"/>
            <a:ext cx="84296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500" b="1" dirty="0" smtClean="0">
                <a:latin typeface="Arial" charset="0"/>
              </a:rPr>
              <a:t>KATİP ÇELEBİ ÜNİVERSİTESİ İLE PROTOKOL</a:t>
            </a:r>
            <a:endParaRPr lang="tr-TR" sz="25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3076" name="Picture 4" descr="Görüntünün olası içeriği: 6 kişi, gülümseyen insanlar, ayakta duran insan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642924"/>
            <a:ext cx="3257572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500" b="1" dirty="0" smtClean="0">
                <a:latin typeface="Arial" charset="0"/>
              </a:rPr>
              <a:t>ŞUBAT/2020 MESLEKİ YÜKSEK LİSANS PROGRAMI</a:t>
            </a:r>
            <a:endParaRPr lang="tr-TR" sz="25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24"/>
            <a:ext cx="78581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MAYIS/2020 KGK BAĞIMSIZ DENETÇİLİK SINAVI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62"/>
            <a:ext cx="5615774" cy="24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2643174" y="307181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Muhasebe Standartları 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Kurumsal Yönetim İlkeleri 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Finansal Yönetim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Denetim Standartları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TEŞEKKÜRLER…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57158" y="619185"/>
            <a:ext cx="84296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dirty="0" smtClean="0"/>
              <a:t>Oda Yönetim Kurulumuza,</a:t>
            </a:r>
          </a:p>
          <a:p>
            <a:pPr lvl="0"/>
            <a:endParaRPr lang="tr-TR" sz="1600" dirty="0" smtClean="0"/>
          </a:p>
          <a:p>
            <a:pPr lvl="0"/>
            <a:r>
              <a:rPr lang="tr-TR" sz="2400" dirty="0" smtClean="0"/>
              <a:t>Oda Başkanı Sayın Vedat ADAK ’</a:t>
            </a:r>
            <a:r>
              <a:rPr lang="tr-TR" sz="2400" dirty="0" err="1" smtClean="0"/>
              <a:t>ın</a:t>
            </a:r>
            <a:r>
              <a:rPr lang="tr-TR" sz="2400" dirty="0" smtClean="0"/>
              <a:t> başkanlığındaki </a:t>
            </a:r>
          </a:p>
          <a:p>
            <a:r>
              <a:rPr lang="tr-TR" sz="2400" dirty="0" err="1" smtClean="0"/>
              <a:t>Bşk.Yrd</a:t>
            </a:r>
            <a:r>
              <a:rPr lang="tr-TR" sz="2400" dirty="0" smtClean="0"/>
              <a:t>. Namık PEKER, Sayman Duygu AKTAŞ ve Koordinatör Üye Koray KILIÇ ‘tan oluşan</a:t>
            </a:r>
          </a:p>
          <a:p>
            <a:r>
              <a:rPr lang="tr-TR" sz="2400" dirty="0" smtClean="0"/>
              <a:t>Muhasebe Eğitim ve Araştırma Enstitüsü Yönetim Kurulumuza,</a:t>
            </a:r>
          </a:p>
          <a:p>
            <a:pPr lvl="0"/>
            <a:r>
              <a:rPr lang="tr-TR" sz="2400" dirty="0" smtClean="0"/>
              <a:t> </a:t>
            </a:r>
          </a:p>
          <a:p>
            <a:pPr lvl="0"/>
            <a:r>
              <a:rPr lang="tr-TR" sz="2400" dirty="0" smtClean="0"/>
              <a:t>Eğitim birimi çalışanlarımıza</a:t>
            </a:r>
            <a:r>
              <a:rPr lang="tr-TR" sz="2400" dirty="0" smtClean="0"/>
              <a:t>, Akademik </a:t>
            </a:r>
            <a:r>
              <a:rPr lang="tr-TR" sz="2400" dirty="0" smtClean="0"/>
              <a:t>kadromuza,</a:t>
            </a:r>
          </a:p>
          <a:p>
            <a:pPr lvl="0"/>
            <a:endParaRPr lang="tr-TR" sz="1600" dirty="0" smtClean="0"/>
          </a:p>
          <a:p>
            <a:pPr lvl="0"/>
            <a:r>
              <a:rPr lang="tr-TR" sz="2400" dirty="0" smtClean="0"/>
              <a:t>Ve ortak çalışmalarımıza destek veren tüm oda </a:t>
            </a:r>
            <a:r>
              <a:rPr lang="tr-TR" sz="2400" dirty="0" smtClean="0"/>
              <a:t>kurullarına,</a:t>
            </a:r>
          </a:p>
          <a:p>
            <a:pPr lvl="0"/>
            <a:endParaRPr lang="tr-TR" sz="2400" b="1" dirty="0" smtClean="0"/>
          </a:p>
          <a:p>
            <a:r>
              <a:rPr lang="tr-TR" sz="2400" b="1" dirty="0" smtClean="0"/>
              <a:t>YÖNETİM </a:t>
            </a:r>
            <a:r>
              <a:rPr lang="tr-TR" sz="2400" b="1" dirty="0" smtClean="0"/>
              <a:t>KURULUMUZ ADINA SAYGI VE SEVGİLERİMİ SUNARIM.</a:t>
            </a:r>
            <a:endParaRPr lang="tr-TR" sz="2400" dirty="0" smtClean="0"/>
          </a:p>
          <a:p>
            <a:pPr lvl="0"/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9204"/>
          </a:xfrm>
        </p:spPr>
        <p:txBody>
          <a:bodyPr/>
          <a:lstStyle/>
          <a:p>
            <a:r>
              <a:rPr lang="tr-TR" sz="6600" dirty="0" err="1" smtClean="0"/>
              <a:t>izsmmmoegitim</a:t>
            </a:r>
            <a:r>
              <a:rPr lang="tr-TR" sz="6600" dirty="0" smtClean="0"/>
              <a:t>.com</a:t>
            </a:r>
            <a:br>
              <a:rPr lang="tr-TR" sz="6600" dirty="0" smtClean="0"/>
            </a:br>
            <a:r>
              <a:rPr lang="tr-TR" sz="6600" dirty="0" smtClean="0"/>
              <a:t/>
            </a:r>
            <a:br>
              <a:rPr lang="tr-TR" sz="6600" dirty="0" smtClean="0"/>
            </a:br>
            <a:r>
              <a:rPr lang="tr-TR" sz="6600" dirty="0" err="1" smtClean="0"/>
              <a:t>izsmmmoakademi</a:t>
            </a:r>
            <a:r>
              <a:rPr lang="tr-TR" sz="6600" dirty="0" smtClean="0"/>
              <a:t>.com</a:t>
            </a:r>
            <a:endParaRPr lang="tr-TR" sz="66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323528" y="62753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ÖTV UZMANLIK EĞİTİMİ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24"/>
            <a:ext cx="449104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24"/>
            <a:ext cx="46434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MİZAN DENETİMİ UZMANLIK EĞİTİMİ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24"/>
            <a:ext cx="50720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24"/>
            <a:ext cx="40719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AR-GE UZMANLIK EĞİTİMİ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24"/>
            <a:ext cx="48577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23"/>
            <a:ext cx="4286248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KOBİ DANIŞMANLIĞI EĞİTİMİ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24"/>
            <a:ext cx="45243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24"/>
            <a:ext cx="46434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UYGULAMALI MESLEKTE UZMANLIK EĞİTİMİ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24"/>
            <a:ext cx="5000627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24"/>
            <a:ext cx="42862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İNGİLİZCE KURSU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24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7535"/>
          </a:xfrm>
        </p:spPr>
        <p:txBody>
          <a:bodyPr/>
          <a:lstStyle/>
          <a:p>
            <a:r>
              <a:rPr lang="tr-TR" altLang="tr-TR" sz="2900" b="1" dirty="0" smtClean="0">
                <a:latin typeface="Arial" charset="0"/>
              </a:rPr>
              <a:t>E-ANKET MEMNUNİYET ORANI</a:t>
            </a:r>
            <a:endParaRPr lang="tr-TR" sz="29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E37D-14D4-4974-B54A-A765FB96F38A}" type="datetime2">
              <a:rPr lang="tr-TR" smtClean="0"/>
              <a:pPr/>
              <a:t>27 Aralık 2019 Cuma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FE17-B0AD-4B82-A8FE-2FB4D0D02E67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324544" y="48351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</p:txBody>
      </p:sp>
      <p:pic>
        <p:nvPicPr>
          <p:cNvPr id="28674" name="Picture 2" descr="C:\Users\ahmet\OneDrive\Ahmet Yüksekol\Muhasebe Eğt.Ara.Ens\WhatsApp Image 2019-10-02 at 08.54.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24"/>
            <a:ext cx="7929618" cy="408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7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359</Words>
  <Application>Microsoft Office PowerPoint</Application>
  <PresentationFormat>Ekran Gösterisi (16:9)</PresentationFormat>
  <Paragraphs>168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İZMİR MALİ MÜŞAVİRLER ODASI DANIŞMA MECLİSİ TOPLANTISINA HOŞGELDİNİZ.</vt:lpstr>
      <vt:lpstr>KDV UZMANLIK EĞİTİMİ</vt:lpstr>
      <vt:lpstr>ÖTV UZMANLIK EĞİTİMİ</vt:lpstr>
      <vt:lpstr>MİZAN DENETİMİ UZMANLIK EĞİTİMİ</vt:lpstr>
      <vt:lpstr>AR-GE UZMANLIK EĞİTİMİ</vt:lpstr>
      <vt:lpstr>KOBİ DANIŞMANLIĞI EĞİTİMİ</vt:lpstr>
      <vt:lpstr>UYGULAMALI MESLEKTE UZMANLIK EĞİTİMİ</vt:lpstr>
      <vt:lpstr>İNGİLİZCE KURSU</vt:lpstr>
      <vt:lpstr>E-ANKET MEMNUNİYET ORANI</vt:lpstr>
      <vt:lpstr>İLK KEZ AÇILAN KURSLARIMIZ</vt:lpstr>
      <vt:lpstr>İLK KEZ AÇILAN KURSLARIMIZIN KATKISI</vt:lpstr>
      <vt:lpstr>UZAKTAN EĞİTİM</vt:lpstr>
      <vt:lpstr>UZAKTAN EĞİTİM PROGRAMLARIMIZ</vt:lpstr>
      <vt:lpstr>E-DÖNÜŞÜM UZAKTAN EĞİTİM</vt:lpstr>
      <vt:lpstr>VE UZAKTAN EĞİTİM BAŞLADI…</vt:lpstr>
      <vt:lpstr>UZAKTAN EĞİTİM İLE</vt:lpstr>
      <vt:lpstr>UZAKTAN EĞİTİM İLE TÜM TÜRKİYEYE ULAŞACAĞIZ.</vt:lpstr>
      <vt:lpstr>SGS 2019/3. DÖNEM SINAV İSTATİSTİKLERİ</vt:lpstr>
      <vt:lpstr>Slayt 19</vt:lpstr>
      <vt:lpstr>SMMM YETERLİLİK SINAVINA YÖNELİK  TÜM ADAY MESLEK MENSUPLARINA                       AÇIK TEKRAR DERSLERİ </vt:lpstr>
      <vt:lpstr>71 ADAYDAN 22 8’de8 </vt:lpstr>
      <vt:lpstr>71 ADAYDAN 22 8’de8 </vt:lpstr>
      <vt:lpstr>1-2 ŞUBAT 2020 İSG EĞİTİMİ</vt:lpstr>
      <vt:lpstr>1-2 ŞUBAT 2020 İSG EĞİTİMİ</vt:lpstr>
      <vt:lpstr>KATİP ÇELEBİ ÜNİVERSİTESİ İLE PROTOKOL</vt:lpstr>
      <vt:lpstr>ŞUBAT/2020 MESLEKİ YÜKSEK LİSANS PROGRAMI</vt:lpstr>
      <vt:lpstr>MAYIS/2020 KGK BAĞIMSIZ DENETÇİLİK SINAVI</vt:lpstr>
      <vt:lpstr>TEŞEKKÜRLER…</vt:lpstr>
      <vt:lpstr>izsmmmoegitim.com  izsmmmoakademi.com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Ahmet YÜKSEKOL</dc:creator>
  <cp:lastModifiedBy>Ahmet YÜKSEKOL</cp:lastModifiedBy>
  <cp:revision>326</cp:revision>
  <dcterms:created xsi:type="dcterms:W3CDTF">2017-12-21T11:20:44Z</dcterms:created>
  <dcterms:modified xsi:type="dcterms:W3CDTF">2019-12-27T11:25:54Z</dcterms:modified>
</cp:coreProperties>
</file>